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62" r:id="rId4"/>
    <p:sldId id="263" r:id="rId5"/>
    <p:sldId id="325" r:id="rId6"/>
    <p:sldId id="265" r:id="rId7"/>
    <p:sldId id="266" r:id="rId8"/>
    <p:sldId id="269" r:id="rId9"/>
    <p:sldId id="326" r:id="rId10"/>
    <p:sldId id="327" r:id="rId11"/>
    <p:sldId id="328" r:id="rId12"/>
    <p:sldId id="329" r:id="rId13"/>
    <p:sldId id="331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6"/>
    <p:restoredTop sz="93243"/>
  </p:normalViewPr>
  <p:slideViewPr>
    <p:cSldViewPr snapToGrid="0">
      <p:cViewPr varScale="1">
        <p:scale>
          <a:sx n="52" d="100"/>
          <a:sy n="52" d="100"/>
        </p:scale>
        <p:origin x="2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5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3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1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642132-805A-497E-9C84-8D6774339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7F1DA-407F-41FD-AC0F-D9CAD118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DD961-F1E7-2D96-D347-9B826F2F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1799" y="1371599"/>
            <a:ext cx="4724400" cy="23604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4524-DD60-A172-1708-1BBB74733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7600" y="4114800"/>
            <a:ext cx="3390900" cy="1371601"/>
          </a:xfrm>
        </p:spPr>
        <p:txBody>
          <a:bodyPr>
            <a:norm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1FDE7-AA09-2912-8041-6660AFF6C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5" r="14478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21208"/>
            <a:ext cx="9486900" cy="1371600"/>
          </a:xfrm>
        </p:spPr>
        <p:txBody>
          <a:bodyPr/>
          <a:lstStyle/>
          <a:p>
            <a:r>
              <a:rPr lang="en-US" dirty="0"/>
              <a:t>adding missing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89510"/>
            <a:ext cx="9486901" cy="4603897"/>
          </a:xfrm>
        </p:spPr>
        <p:txBody>
          <a:bodyPr/>
          <a:lstStyle/>
          <a:p>
            <a:r>
              <a:rPr lang="en-US" dirty="0"/>
              <a:t>When you encounter unusual values, you have two options:</a:t>
            </a:r>
          </a:p>
          <a:p>
            <a:pPr lvl="1"/>
            <a:r>
              <a:rPr lang="en-US" dirty="0"/>
              <a:t>Drop the entire row with the strange values: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Replace the unusual values with missing values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ggplot2 will issue a warning when you plot with missing values</a:t>
            </a:r>
          </a:p>
          <a:p>
            <a:r>
              <a:rPr lang="en-US" dirty="0"/>
              <a:t>Note the use of the function </a:t>
            </a:r>
            <a:r>
              <a:rPr lang="en-US" dirty="0" err="1"/>
              <a:t>ifelse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EDDA7-511E-09DB-A495-8AA1F85B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2908300"/>
            <a:ext cx="6579306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6BFC-565B-C2F4-4056-149C6D1B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9" y="3708400"/>
            <a:ext cx="9132823" cy="317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76FD5-207E-4E8B-86E8-867C561D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49" y="5010404"/>
            <a:ext cx="5360147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45592"/>
            <a:ext cx="9486900" cy="1371600"/>
          </a:xfrm>
        </p:spPr>
        <p:txBody>
          <a:bodyPr/>
          <a:lstStyle/>
          <a:p>
            <a:r>
              <a:rPr lang="en-US" dirty="0"/>
              <a:t>understanding missing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22710"/>
            <a:ext cx="9486901" cy="4603897"/>
          </a:xfrm>
        </p:spPr>
        <p:txBody>
          <a:bodyPr/>
          <a:lstStyle/>
          <a:p>
            <a:r>
              <a:rPr lang="en-US" dirty="0"/>
              <a:t>What makes observations with missing values different?</a:t>
            </a:r>
          </a:p>
          <a:p>
            <a:r>
              <a:rPr lang="en-US" dirty="0"/>
              <a:t>For example, in flights, missing values in </a:t>
            </a:r>
            <a:r>
              <a:rPr lang="en-US" dirty="0" err="1"/>
              <a:t>dep_time</a:t>
            </a:r>
            <a:r>
              <a:rPr lang="en-US" dirty="0"/>
              <a:t> are for cancelled flights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DF699-89BF-4CB6-1750-165AC5A4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37" y="2165498"/>
            <a:ext cx="67437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FF991-30D8-2131-5CBD-443B4EF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74" y="2463800"/>
            <a:ext cx="6048576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20192"/>
            <a:ext cx="9486900" cy="1371600"/>
          </a:xfrm>
        </p:spPr>
        <p:txBody>
          <a:bodyPr/>
          <a:lstStyle/>
          <a:p>
            <a:r>
              <a:rPr lang="en-US" dirty="0"/>
              <a:t>covariation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48110"/>
            <a:ext cx="9486901" cy="5327290"/>
          </a:xfrm>
        </p:spPr>
        <p:txBody>
          <a:bodyPr/>
          <a:lstStyle/>
          <a:p>
            <a:r>
              <a:rPr lang="en-US" dirty="0"/>
              <a:t>Tendency for the values of two or more variables to vary together</a:t>
            </a:r>
          </a:p>
          <a:p>
            <a:r>
              <a:rPr lang="en-US" dirty="0"/>
              <a:t>Two continuous variables: draw a </a:t>
            </a:r>
            <a:r>
              <a:rPr lang="en-US" dirty="0" err="1"/>
              <a:t>scatteplot</a:t>
            </a:r>
            <a:r>
              <a:rPr lang="en-US" dirty="0"/>
              <a:t> with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Example: diamond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90A5DB-D238-2A5E-3734-8E9F885A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99" y="2813228"/>
            <a:ext cx="6464301" cy="4044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4DD01-CC17-5A37-C1C4-F23FE2DD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540000"/>
            <a:ext cx="6743700" cy="2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21208"/>
            <a:ext cx="9486900" cy="1371600"/>
          </a:xfrm>
        </p:spPr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89510"/>
            <a:ext cx="9486901" cy="4603897"/>
          </a:xfrm>
        </p:spPr>
        <p:txBody>
          <a:bodyPr/>
          <a:lstStyle/>
          <a:p>
            <a:r>
              <a:rPr lang="en-US" dirty="0"/>
              <a:t>Distribution of a continuous variable broken down by a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3121098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240792"/>
            <a:ext cx="11150600" cy="1371600"/>
          </a:xfrm>
        </p:spPr>
        <p:txBody>
          <a:bodyPr/>
          <a:lstStyle/>
          <a:p>
            <a:r>
              <a:rPr lang="en-US" dirty="0"/>
              <a:t>a categorical and a continuous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327510"/>
            <a:ext cx="9486901" cy="4603897"/>
          </a:xfrm>
        </p:spPr>
        <p:txBody>
          <a:bodyPr/>
          <a:lstStyle/>
          <a:p>
            <a:r>
              <a:rPr lang="en-US" dirty="0"/>
              <a:t>To display the covariation between a categorical and a continuous variable: use a boxplot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58F29-32CE-048F-753E-819D3EF1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226255"/>
            <a:ext cx="6439790" cy="244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C5A014-A2CE-9BB2-F19E-21409096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2667507"/>
            <a:ext cx="6718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240792"/>
            <a:ext cx="11150600" cy="1371600"/>
          </a:xfrm>
        </p:spPr>
        <p:txBody>
          <a:bodyPr/>
          <a:lstStyle/>
          <a:p>
            <a:r>
              <a:rPr lang="en-US" dirty="0"/>
              <a:t>two categorical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327510"/>
            <a:ext cx="9486901" cy="5530490"/>
          </a:xfrm>
        </p:spPr>
        <p:txBody>
          <a:bodyPr/>
          <a:lstStyle/>
          <a:p>
            <a:r>
              <a:rPr lang="en-US" dirty="0"/>
              <a:t>To display covariation between two categorical variables: </a:t>
            </a:r>
            <a:r>
              <a:rPr lang="en-US" dirty="0" err="1"/>
              <a:t>geom_count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Circle size: how many observations occurred at each combination of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B35E9-89C8-3B55-43FE-1CD36C97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2108200"/>
            <a:ext cx="6718300" cy="415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D6E6D-D7EE-633A-DF55-08CD92903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822450"/>
            <a:ext cx="7832912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240792"/>
            <a:ext cx="11150600" cy="1371600"/>
          </a:xfrm>
        </p:spPr>
        <p:txBody>
          <a:bodyPr/>
          <a:lstStyle/>
          <a:p>
            <a:r>
              <a:rPr lang="en-US" dirty="0"/>
              <a:t>two categorical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327510"/>
            <a:ext cx="9486901" cy="5530490"/>
          </a:xfrm>
        </p:spPr>
        <p:txBody>
          <a:bodyPr>
            <a:normAutofit/>
          </a:bodyPr>
          <a:lstStyle/>
          <a:p>
            <a:r>
              <a:rPr lang="en-US" dirty="0"/>
              <a:t>Alternatively, to display covariation between two categorical variables, compute the count with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135D4-F083-BDD7-106B-4C99EEEC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59000"/>
            <a:ext cx="7285892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639E98-18D3-8D77-30B4-C3CCDA68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0" y="3047516"/>
            <a:ext cx="6083300" cy="37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3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826008"/>
            <a:ext cx="11150600" cy="1371600"/>
          </a:xfrm>
        </p:spPr>
        <p:txBody>
          <a:bodyPr/>
          <a:lstStyle/>
          <a:p>
            <a:r>
              <a:rPr lang="en-US" dirty="0"/>
              <a:t>understanding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2394310"/>
            <a:ext cx="9486901" cy="3320690"/>
          </a:xfrm>
        </p:spPr>
        <p:txBody>
          <a:bodyPr>
            <a:normAutofit/>
          </a:bodyPr>
          <a:lstStyle/>
          <a:p>
            <a:r>
              <a:rPr lang="en-US" dirty="0"/>
              <a:t>If a systematic relationship exists between two variables, it will appear as a pattern in the data</a:t>
            </a:r>
          </a:p>
          <a:p>
            <a:r>
              <a:rPr lang="en-US" dirty="0"/>
              <a:t>If you spot a pattern, ask yourself:</a:t>
            </a:r>
          </a:p>
          <a:p>
            <a:pPr lvl="1"/>
            <a:r>
              <a:rPr lang="en-US" dirty="0"/>
              <a:t>Could this pattern be due to random change?</a:t>
            </a:r>
          </a:p>
          <a:p>
            <a:pPr lvl="1"/>
            <a:r>
              <a:rPr lang="en-US" dirty="0"/>
              <a:t>How can you describe the relationship implied by the pattern?</a:t>
            </a:r>
          </a:p>
          <a:p>
            <a:pPr lvl="1"/>
            <a:r>
              <a:rPr lang="en-US" dirty="0"/>
              <a:t>How strong is the relationship implied by the pattern?</a:t>
            </a:r>
          </a:p>
          <a:p>
            <a:pPr lvl="1"/>
            <a:r>
              <a:rPr lang="en-US" dirty="0"/>
              <a:t>What other variables might affect the relationship?</a:t>
            </a:r>
          </a:p>
          <a:p>
            <a:pPr lvl="1"/>
            <a:r>
              <a:rPr lang="en-US" dirty="0"/>
              <a:t>What changes if you look at individual subgroups of the data?</a:t>
            </a:r>
          </a:p>
        </p:txBody>
      </p:sp>
    </p:spTree>
    <p:extLst>
      <p:ext uri="{BB962C8B-B14F-4D97-AF65-F5344CB8AC3E}">
        <p14:creationId xmlns:p14="http://schemas.microsoft.com/office/powerpoint/2010/main" val="269558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630E0-207A-08AE-08C1-64D7AED66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basics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9D2AB3-7678-93E8-62B3-8D457B3D4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9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826008"/>
            <a:ext cx="11150600" cy="1371600"/>
          </a:xfrm>
        </p:spPr>
        <p:txBody>
          <a:bodyPr/>
          <a:lstStyle/>
          <a:p>
            <a:r>
              <a:rPr lang="en-US" dirty="0"/>
              <a:t>introduction to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2394310"/>
            <a:ext cx="9486901" cy="3320690"/>
          </a:xfrm>
        </p:spPr>
        <p:txBody>
          <a:bodyPr>
            <a:normAutofit/>
          </a:bodyPr>
          <a:lstStyle/>
          <a:p>
            <a:r>
              <a:rPr lang="en-US" dirty="0"/>
              <a:t>The goal of a model is to provide a simple low-dimensional summary of a dataset, which we can use to partition data into patterns and residuals</a:t>
            </a:r>
          </a:p>
          <a:p>
            <a:r>
              <a:rPr lang="en-US" dirty="0"/>
              <a:t>There are two parts to a model:</a:t>
            </a:r>
          </a:p>
          <a:p>
            <a:pPr lvl="1"/>
            <a:r>
              <a:rPr lang="en-US" dirty="0"/>
              <a:t>Define a family of models: type of pattern that you want to capture</a:t>
            </a:r>
          </a:p>
          <a:p>
            <a:pPr lvl="1"/>
            <a:r>
              <a:rPr lang="en-US" dirty="0"/>
              <a:t>Generate a fitted model: the closest, within the family, to your data</a:t>
            </a:r>
          </a:p>
          <a:p>
            <a:r>
              <a:rPr lang="en-US" dirty="0"/>
              <a:t>We will use the </a:t>
            </a:r>
            <a:r>
              <a:rPr lang="en-US" dirty="0" err="1"/>
              <a:t>modelr</a:t>
            </a:r>
            <a:r>
              <a:rPr lang="en-US" dirty="0"/>
              <a:t> package, which wraps around base R’s modelling functions to make them work naturally in a pipe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B70604-0ECC-4952-5483-ADBC3D30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5302250"/>
            <a:ext cx="2719294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9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6804-B52A-8DC0-08E8-9BA557A80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63600"/>
            <a:ext cx="10820400" cy="1371600"/>
          </a:xfrm>
        </p:spPr>
        <p:txBody>
          <a:bodyPr/>
          <a:lstStyle/>
          <a:p>
            <a:r>
              <a:rPr lang="en-US" dirty="0"/>
              <a:t>what is exploratory data analysis (EDA)?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9790-2DD4-5638-564D-58B343867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431902"/>
            <a:ext cx="9486901" cy="5315097"/>
          </a:xfrm>
        </p:spPr>
        <p:txBody>
          <a:bodyPr/>
          <a:lstStyle/>
          <a:p>
            <a:r>
              <a:rPr lang="en-US" dirty="0"/>
              <a:t>We will discuss how to use visualization and transformation to understand data by exploring it in a systematic way</a:t>
            </a:r>
          </a:p>
          <a:p>
            <a:r>
              <a:rPr lang="en-US" dirty="0"/>
              <a:t>EDA is an iterative process:</a:t>
            </a:r>
          </a:p>
          <a:p>
            <a:pPr lvl="1"/>
            <a:r>
              <a:rPr lang="en-US" dirty="0"/>
              <a:t>Generate questions about your data</a:t>
            </a:r>
          </a:p>
          <a:p>
            <a:pPr lvl="1"/>
            <a:r>
              <a:rPr lang="en-US" dirty="0"/>
              <a:t>Search for answers by visualizing, transforming, and modelling data</a:t>
            </a:r>
          </a:p>
          <a:p>
            <a:pPr lvl="1"/>
            <a:r>
              <a:rPr lang="en-US" dirty="0"/>
              <a:t>Use what you learn to refine your questions or generate new ones</a:t>
            </a:r>
          </a:p>
          <a:p>
            <a:r>
              <a:rPr lang="en-US" dirty="0"/>
              <a:t>Some comments about EDA:</a:t>
            </a:r>
          </a:p>
          <a:p>
            <a:pPr lvl="1"/>
            <a:r>
              <a:rPr lang="en-US" dirty="0"/>
              <a:t>It is not a formal process with a strict set of rules</a:t>
            </a:r>
          </a:p>
          <a:p>
            <a:pPr lvl="1"/>
            <a:r>
              <a:rPr lang="en-US" dirty="0"/>
              <a:t>Explore many ideas: some will pay out, others will be dead ends</a:t>
            </a:r>
          </a:p>
          <a:p>
            <a:pPr lvl="1"/>
            <a:r>
              <a:rPr lang="en-US" dirty="0"/>
              <a:t>Even if questions are predefined, quality of data still needs to be assessed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6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defining a family of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5999" y="1124310"/>
                <a:ext cx="9486901" cy="57336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Toy dataset: sim1, contained in package </a:t>
                </a:r>
                <a:r>
                  <a:rPr lang="en-US" dirty="0" err="1"/>
                  <a:t>modelr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model to capture this pattern and make it explicit</a:t>
                </a:r>
              </a:p>
              <a:p>
                <a:r>
                  <a:rPr lang="en-US" dirty="0"/>
                  <a:t>The relationship looks linear: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5999" y="1124310"/>
                <a:ext cx="9486901" cy="5733690"/>
              </a:xfrm>
              <a:blipFill>
                <a:blip r:embed="rId2"/>
                <a:stretch>
                  <a:fillRect l="-401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887F92-0E27-52A8-4A2D-100C7C07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99" y="1568450"/>
            <a:ext cx="5918947" cy="361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383DDE-10F9-D2FF-128E-7A6564BF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924" y="2127102"/>
            <a:ext cx="5518151" cy="34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3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fitting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5999" y="1124310"/>
                <a:ext cx="10922001" cy="57336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linear model, in general, has the 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R, the function for fitting linear models is </a:t>
                </a:r>
                <a:r>
                  <a:rPr lang="en-US" dirty="0" err="1"/>
                  <a:t>lm</a:t>
                </a:r>
                <a:r>
                  <a:rPr lang="en-US" dirty="0"/>
                  <a:t>():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how you call it in our example: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not go into the details of how models are fitted by 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5999" y="1124310"/>
                <a:ext cx="10922001" cy="5733690"/>
              </a:xfrm>
              <a:blipFill>
                <a:blip r:embed="rId2"/>
                <a:stretch>
                  <a:fillRect l="-349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BBBEC05-1896-1245-A28A-85FAB777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152649"/>
            <a:ext cx="1244600" cy="37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E2DF6-E694-9036-A9F7-F9B02FFB9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199" y="3102154"/>
            <a:ext cx="5392371" cy="14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making predictions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124310"/>
            <a:ext cx="10922001" cy="5733690"/>
          </a:xfrm>
        </p:spPr>
        <p:txBody>
          <a:bodyPr>
            <a:normAutofit/>
          </a:bodyPr>
          <a:lstStyle/>
          <a:p>
            <a:r>
              <a:rPr lang="en-US" dirty="0"/>
              <a:t>First, generate a grid of values covering the region where our data lies</a:t>
            </a:r>
          </a:p>
          <a:p>
            <a:endParaRPr lang="en-US" dirty="0"/>
          </a:p>
          <a:p>
            <a:r>
              <a:rPr lang="en-US" dirty="0"/>
              <a:t>This finds unique values for each variable and generates all combinations</a:t>
            </a:r>
          </a:p>
          <a:p>
            <a:r>
              <a:rPr lang="en-US" dirty="0"/>
              <a:t>Now make predictions (using </a:t>
            </a:r>
            <a:r>
              <a:rPr lang="en-US" dirty="0" err="1"/>
              <a:t>modelr</a:t>
            </a:r>
            <a:r>
              <a:rPr lang="en-US" dirty="0"/>
              <a:t>) and add them to the grid data frame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50255-BD5F-B035-93DF-40E73D9C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82750"/>
            <a:ext cx="3340100" cy="296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6BD4A7-0275-0906-0B70-F53EBC10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041649"/>
            <a:ext cx="4533900" cy="36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visualizing the predictions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124310"/>
            <a:ext cx="10922001" cy="5733690"/>
          </a:xfrm>
        </p:spPr>
        <p:txBody>
          <a:bodyPr>
            <a:normAutofit/>
          </a:bodyPr>
          <a:lstStyle/>
          <a:p>
            <a:r>
              <a:rPr lang="en-US" dirty="0"/>
              <a:t>Now, we can compare our predictions to the observed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18BDF-8136-9873-B1BA-D76697A2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62" y="1619572"/>
            <a:ext cx="7987223" cy="54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1ACCF-8546-D73C-56F0-E210FF1F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15" y="2278183"/>
            <a:ext cx="7138369" cy="44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9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/>
              <a:t>visualizing the residuals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124310"/>
            <a:ext cx="10922001" cy="5733690"/>
          </a:xfrm>
        </p:spPr>
        <p:txBody>
          <a:bodyPr>
            <a:normAutofit/>
          </a:bodyPr>
          <a:lstStyle/>
          <a:p>
            <a:r>
              <a:rPr lang="en-US"/>
              <a:t>Add residuals to data with add_residuals() from package modelr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EBBF-2847-00BE-BBCB-8CA48E24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596939"/>
            <a:ext cx="7535833" cy="874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CE3EEA-9713-BAE9-D5AB-5F6A62CBB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0" y="2471350"/>
            <a:ext cx="7058519" cy="43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formulas with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099596"/>
            <a:ext cx="10922001" cy="5733690"/>
          </a:xfrm>
        </p:spPr>
        <p:txBody>
          <a:bodyPr>
            <a:normAutofit/>
          </a:bodyPr>
          <a:lstStyle/>
          <a:p>
            <a:r>
              <a:rPr lang="en-US" dirty="0"/>
              <a:t>In the sim3 dataset, there is a categorical and a continuous predictor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DF4CB-8C0B-367B-ED8E-E7D96F89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70941"/>
            <a:ext cx="6743700" cy="419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1FA9E-0417-45E0-1524-EFCC3857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8" y="1553589"/>
            <a:ext cx="6814717" cy="317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FF095-74D4-1F79-5509-8D113383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7" y="5916428"/>
            <a:ext cx="8189873" cy="8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43992"/>
            <a:ext cx="11150600" cy="1371600"/>
          </a:xfrm>
        </p:spPr>
        <p:txBody>
          <a:bodyPr/>
          <a:lstStyle/>
          <a:p>
            <a:r>
              <a:rPr lang="en-US" dirty="0"/>
              <a:t>models with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5160" y="3972701"/>
            <a:ext cx="351327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model that uses the * has a different slope and intercept for each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4E986-E658-74E9-1228-0292D5C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95" y="912336"/>
            <a:ext cx="8292928" cy="1874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31140-72D3-8985-4816-22B74BFD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588" y="2827409"/>
            <a:ext cx="6222142" cy="3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8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592272"/>
            <a:ext cx="11150600" cy="1371600"/>
          </a:xfrm>
        </p:spPr>
        <p:txBody>
          <a:bodyPr/>
          <a:lstStyle/>
          <a:p>
            <a:r>
              <a:rPr lang="en-US" dirty="0"/>
              <a:t>residuals with interactions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877174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Which model should we choose? Let’s look at the residuals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little obvious pattern in the residuals for mod2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C873D-3396-CB3B-23FE-FD3297C6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316" y="1926101"/>
            <a:ext cx="6939368" cy="4383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9DC633-69F1-9E6B-A030-7F4614B7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72" y="1350607"/>
            <a:ext cx="8075827" cy="50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94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419276"/>
            <a:ext cx="11150600" cy="1371600"/>
          </a:xfrm>
        </p:spPr>
        <p:txBody>
          <a:bodyPr/>
          <a:lstStyle/>
          <a:p>
            <a:r>
              <a:rPr lang="en-US" dirty="0"/>
              <a:t>other model families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5999" y="976029"/>
                <a:ext cx="10922001" cy="5733690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We’ve focused exclusively on linear models in this class: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There are a large set of other model classes</a:t>
                </a:r>
              </a:p>
              <a:p>
                <a:r>
                  <a:rPr lang="en-US" dirty="0"/>
                  <a:t>Extensions of linear models:</a:t>
                </a:r>
              </a:p>
              <a:p>
                <a:pPr lvl="1"/>
                <a:r>
                  <a:rPr lang="en-US" dirty="0"/>
                  <a:t>Generalized linear model: stats::</a:t>
                </a:r>
                <a:r>
                  <a:rPr lang="en-US" dirty="0" err="1"/>
                  <a:t>glm</a:t>
                </a:r>
                <a:r>
                  <a:rPr lang="en-US" dirty="0"/>
                  <a:t>() – binary or count data</a:t>
                </a:r>
              </a:p>
              <a:p>
                <a:pPr lvl="1"/>
                <a:r>
                  <a:rPr lang="en-US" dirty="0"/>
                  <a:t>Generalized additive models: </a:t>
                </a:r>
                <a:r>
                  <a:rPr lang="en-US" dirty="0" err="1"/>
                  <a:t>mgcv</a:t>
                </a:r>
                <a:r>
                  <a:rPr lang="en-US" dirty="0"/>
                  <a:t>::gam() – extended generalized linear models to incorporate arbitrary smooth functions</a:t>
                </a:r>
              </a:p>
              <a:p>
                <a:pPr lvl="1"/>
                <a:r>
                  <a:rPr lang="en-US" dirty="0"/>
                  <a:t>Penalized linear models: </a:t>
                </a:r>
                <a:r>
                  <a:rPr lang="en-US" dirty="0" err="1"/>
                  <a:t>glmnet</a:t>
                </a:r>
                <a:r>
                  <a:rPr lang="en-US" dirty="0"/>
                  <a:t>::</a:t>
                </a:r>
                <a:r>
                  <a:rPr lang="en-US" dirty="0" err="1"/>
                  <a:t>glmnet</a:t>
                </a:r>
                <a:r>
                  <a:rPr lang="en-US" dirty="0"/>
                  <a:t>() – add a penalty term to the distance that penalizes complex models</a:t>
                </a:r>
              </a:p>
              <a:p>
                <a:pPr lvl="1"/>
                <a:r>
                  <a:rPr lang="en-US" dirty="0"/>
                  <a:t>Robust linear models: MASS::</a:t>
                </a:r>
                <a:r>
                  <a:rPr lang="en-US" dirty="0" err="1"/>
                  <a:t>rlm</a:t>
                </a:r>
                <a:r>
                  <a:rPr lang="en-US" dirty="0"/>
                  <a:t>() – less sensitive to outliers</a:t>
                </a:r>
              </a:p>
              <a:p>
                <a:r>
                  <a:rPr lang="en-US" dirty="0"/>
                  <a:t>Completely different models:</a:t>
                </a:r>
              </a:p>
              <a:p>
                <a:pPr lvl="1"/>
                <a:r>
                  <a:rPr lang="en-US" dirty="0"/>
                  <a:t>Trees: </a:t>
                </a:r>
                <a:r>
                  <a:rPr lang="en-US" dirty="0" err="1"/>
                  <a:t>rpart</a:t>
                </a:r>
                <a:r>
                  <a:rPr lang="en-US" dirty="0"/>
                  <a:t>::</a:t>
                </a:r>
                <a:r>
                  <a:rPr lang="en-US" dirty="0" err="1"/>
                  <a:t>rpart</a:t>
                </a:r>
                <a:r>
                  <a:rPr lang="en-US" dirty="0"/>
                  <a:t>() – fit a piecewise constant model by splitting the data into progressively smaller and smaller pieces</a:t>
                </a:r>
              </a:p>
              <a:p>
                <a:pPr lvl="1"/>
                <a:r>
                  <a:rPr lang="en-US" dirty="0"/>
                  <a:t>Random forests: </a:t>
                </a:r>
                <a:r>
                  <a:rPr lang="en-US" dirty="0" err="1"/>
                  <a:t>randomForest</a:t>
                </a:r>
                <a:r>
                  <a:rPr lang="en-US" dirty="0"/>
                  <a:t>::</a:t>
                </a:r>
                <a:r>
                  <a:rPr lang="en-US" dirty="0" err="1"/>
                  <a:t>randomForest</a:t>
                </a:r>
                <a:r>
                  <a:rPr lang="en-US" dirty="0"/>
                  <a:t>() – aggregate many different trees</a:t>
                </a:r>
              </a:p>
              <a:p>
                <a:pPr lvl="1"/>
                <a:r>
                  <a:rPr lang="en-US" dirty="0"/>
                  <a:t>Gradient boosting machines: </a:t>
                </a:r>
                <a:r>
                  <a:rPr lang="en-US" dirty="0" err="1"/>
                  <a:t>xgboost</a:t>
                </a:r>
                <a:r>
                  <a:rPr lang="en-US" dirty="0"/>
                  <a:t>::</a:t>
                </a:r>
                <a:r>
                  <a:rPr lang="en-US" dirty="0" err="1"/>
                  <a:t>xgboost</a:t>
                </a:r>
                <a:r>
                  <a:rPr lang="en-US" dirty="0"/>
                  <a:t>() – aggregate trees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BC2937-1F68-4276-5815-2E1C50029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5999" y="976029"/>
                <a:ext cx="10922001" cy="5733690"/>
              </a:xfrm>
              <a:blipFill>
                <a:blip r:embed="rId2"/>
                <a:stretch>
                  <a:fillRect l="-349" t="-883" b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694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630E0-207A-08AE-08C1-64D7AED66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9D2AB3-7678-93E8-62B3-8D457B3D4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9D32-3EFE-23C9-F391-A4733124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486900" cy="1371600"/>
          </a:xfrm>
        </p:spPr>
        <p:txBody>
          <a:bodyPr/>
          <a:lstStyle/>
          <a:p>
            <a:r>
              <a:rPr lang="en-US" dirty="0"/>
              <a:t>ask many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81B4-1E80-42A3-9BE3-5BEBCCCA9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8302"/>
            <a:ext cx="9486901" cy="5289698"/>
          </a:xfrm>
        </p:spPr>
        <p:txBody>
          <a:bodyPr/>
          <a:lstStyle/>
          <a:p>
            <a:r>
              <a:rPr lang="en-US" dirty="0"/>
              <a:t>Key to asking quality questions: ask many questions</a:t>
            </a:r>
          </a:p>
          <a:p>
            <a:r>
              <a:rPr lang="en-US" dirty="0"/>
              <a:t>Two types of questions may be generally useful:</a:t>
            </a:r>
          </a:p>
          <a:p>
            <a:pPr lvl="1"/>
            <a:r>
              <a:rPr lang="en-US" dirty="0"/>
              <a:t>What type of variation occurs within the variables?</a:t>
            </a:r>
          </a:p>
          <a:p>
            <a:pPr lvl="1"/>
            <a:r>
              <a:rPr lang="en-US" dirty="0"/>
              <a:t>What type of covariation occurs between the variables?</a:t>
            </a:r>
          </a:p>
          <a:p>
            <a:r>
              <a:rPr lang="en-US" dirty="0"/>
              <a:t>Clarifying some definitions:</a:t>
            </a:r>
          </a:p>
          <a:p>
            <a:pPr lvl="1"/>
            <a:r>
              <a:rPr lang="en-US" dirty="0"/>
              <a:t>Variable: a quantity, quality, or property that you can measure</a:t>
            </a:r>
          </a:p>
          <a:p>
            <a:pPr lvl="1"/>
            <a:r>
              <a:rPr lang="en-US" dirty="0"/>
              <a:t>Value: the state of a variable when you measure it</a:t>
            </a:r>
          </a:p>
          <a:p>
            <a:pPr lvl="1"/>
            <a:r>
              <a:rPr lang="en-US" dirty="0"/>
              <a:t>Observation: set of variable measurements made under similar conditions</a:t>
            </a:r>
          </a:p>
          <a:p>
            <a:pPr lvl="1"/>
            <a:r>
              <a:rPr lang="en-US" dirty="0"/>
              <a:t>Tabular data: a set of values, each associated with a variable and an observation</a:t>
            </a:r>
          </a:p>
          <a:p>
            <a:pPr lvl="2"/>
            <a:r>
              <a:rPr lang="en-US" dirty="0"/>
              <a:t>Tidy as each value is placed in its own cell, each variable in its own column, and each observation in its own row</a:t>
            </a:r>
          </a:p>
          <a:p>
            <a:r>
              <a:rPr lang="en-US" dirty="0"/>
              <a:t>Example datasets: diamonds, nycflights13::flights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2FD6F-D815-E363-2BC4-ACE84D2A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509"/>
          <a:stretch/>
        </p:blipFill>
        <p:spPr>
          <a:xfrm>
            <a:off x="1650998" y="6338474"/>
            <a:ext cx="8178801" cy="2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4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766978"/>
            <a:ext cx="11150600" cy="1371600"/>
          </a:xfrm>
        </p:spPr>
        <p:txBody>
          <a:bodyPr/>
          <a:lstStyle/>
          <a:p>
            <a:r>
              <a:rPr lang="en-US" dirty="0"/>
              <a:t>using models to understand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2162283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We have introduced models using simulated data</a:t>
            </a:r>
          </a:p>
          <a:p>
            <a:r>
              <a:rPr lang="en-US" dirty="0"/>
              <a:t>Now, we will discuss how to progressively build up a model for real data</a:t>
            </a:r>
          </a:p>
          <a:p>
            <a:r>
              <a:rPr lang="en-US" dirty="0"/>
              <a:t>We will proceed iteratively:</a:t>
            </a:r>
          </a:p>
          <a:p>
            <a:pPr lvl="1"/>
            <a:r>
              <a:rPr lang="en-US" dirty="0"/>
              <a:t>Find patterns with visualization</a:t>
            </a:r>
          </a:p>
          <a:p>
            <a:pPr lvl="1"/>
            <a:r>
              <a:rPr lang="en-US" dirty="0"/>
              <a:t>Make them concrete and precise with a model</a:t>
            </a:r>
          </a:p>
          <a:p>
            <a:pPr lvl="1"/>
            <a:r>
              <a:rPr lang="en-US" dirty="0"/>
              <a:t>Repeat, replacing the old response variable with the residuals</a:t>
            </a:r>
          </a:p>
          <a:p>
            <a:r>
              <a:rPr lang="en-US" dirty="0"/>
              <a:t>Knowing when to stop is not easy</a:t>
            </a:r>
          </a:p>
          <a:p>
            <a:r>
              <a:rPr lang="en-US" dirty="0"/>
              <a:t>Our goal is to transition from implicit knowledge in the data and your head to explicit knowledge in a quantitative model</a:t>
            </a:r>
          </a:p>
          <a:p>
            <a:r>
              <a:rPr lang="en-US" dirty="0"/>
              <a:t>There are more automated ways, which are useful for very large and complex data</a:t>
            </a:r>
          </a:p>
        </p:txBody>
      </p:sp>
    </p:spTree>
    <p:extLst>
      <p:ext uri="{BB962C8B-B14F-4D97-AF65-F5344CB8AC3E}">
        <p14:creationId xmlns:p14="http://schemas.microsoft.com/office/powerpoint/2010/main" val="3159926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592272"/>
            <a:ext cx="11150600" cy="1371600"/>
          </a:xfrm>
        </p:spPr>
        <p:txBody>
          <a:bodyPr/>
          <a:lstStyle/>
          <a:p>
            <a:r>
              <a:rPr lang="en-US" dirty="0"/>
              <a:t>the diamond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877174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What determines the price of a diamond?</a:t>
            </a:r>
          </a:p>
          <a:p>
            <a:r>
              <a:rPr lang="en-US" dirty="0"/>
              <a:t>There is a strong relationship between carat and price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623FC-0371-A481-8FF7-25434E79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18" y="2025500"/>
            <a:ext cx="7493136" cy="46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8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445699"/>
            <a:ext cx="11150600" cy="1371600"/>
          </a:xfrm>
        </p:spPr>
        <p:txBody>
          <a:bodyPr/>
          <a:lstStyle/>
          <a:p>
            <a:r>
              <a:rPr lang="en-US" dirty="0"/>
              <a:t>the diamond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915145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Why do low-quality diamonds appear more expensive?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that diamond color goes from J (worst) to D (best)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E0A3-DACC-17BC-2D4C-83F3A979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611906"/>
            <a:ext cx="5655276" cy="3534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46433-7207-7B34-CCCE-6E51D303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611906"/>
            <a:ext cx="5655277" cy="35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37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641699"/>
            <a:ext cx="11150600" cy="1371600"/>
          </a:xfrm>
        </p:spPr>
        <p:txBody>
          <a:bodyPr/>
          <a:lstStyle/>
          <a:p>
            <a:r>
              <a:rPr lang="en-US" dirty="0"/>
              <a:t>Patterns and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827747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It’s hard to understand the relationship between cut and price</a:t>
            </a:r>
          </a:p>
          <a:p>
            <a:pPr lvl="1"/>
            <a:r>
              <a:rPr lang="en-US" dirty="0"/>
              <a:t>Use a model to remove the very strong relationship between price and carat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A991A5-130C-E2F3-28A4-5AAFEFF5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270" y="3543986"/>
            <a:ext cx="5121738" cy="3201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A1A2A-EFD8-FDC1-6B4C-65F0B4EE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7" y="3546258"/>
            <a:ext cx="5118100" cy="3198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3FF58-89AD-BCEC-1EDB-74025FC4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99" y="1617702"/>
            <a:ext cx="5544946" cy="19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172138"/>
            <a:ext cx="11150600" cy="1371600"/>
          </a:xfrm>
        </p:spPr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297308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Residuals are the differences between the true and predicted price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model seems to overestimate the price of large diamonds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AB43E-F11E-C192-5E3C-50043667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4" y="1843142"/>
            <a:ext cx="7759528" cy="285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9CA5D-26CE-6A87-A578-5A0E83E8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06" y="2221445"/>
            <a:ext cx="6541187" cy="40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7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172138"/>
            <a:ext cx="11150600" cy="1371600"/>
          </a:xfrm>
        </p:spPr>
        <p:txBody>
          <a:bodyPr/>
          <a:lstStyle/>
          <a:p>
            <a:r>
              <a:rPr lang="en-US" dirty="0"/>
              <a:t>using residuals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297308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Once you’ve removed the strong relationship between carat and price, you can see what you expect in the relationship between cut and price</a:t>
            </a:r>
          </a:p>
          <a:p>
            <a:pPr lvl="1"/>
            <a:r>
              <a:rPr lang="en-US" dirty="0"/>
              <a:t>Relative to their size, better quality diamonds are more expensive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174980-2713-143C-6C18-5147E7F1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28" y="2943249"/>
            <a:ext cx="5892408" cy="3661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0B0C5-9E8F-30AA-039C-B62D4A4A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7" y="2876296"/>
            <a:ext cx="5791200" cy="3599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8D6F1-D01C-D43D-B7D0-A8C7B881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28" y="2573210"/>
            <a:ext cx="5819564" cy="241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FAC8F-5EE7-2831-0B27-55E65A4D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1" y="2573210"/>
            <a:ext cx="5458186" cy="2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70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641700"/>
            <a:ext cx="11150600" cy="1371600"/>
          </a:xfrm>
        </p:spPr>
        <p:txBody>
          <a:bodyPr/>
          <a:lstStyle/>
          <a:p>
            <a:r>
              <a:rPr lang="en-US" dirty="0"/>
              <a:t>price and carat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827746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Focus on diamonds smaller than 2.5 carats (99.7% of the data)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1BB87-2D0D-85E1-22CF-F27250BC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53" y="1309815"/>
            <a:ext cx="7270167" cy="2329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707E8C-BE5C-5AF5-416A-AFD01DB1A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3706856"/>
            <a:ext cx="5070475" cy="3151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F17E3-B612-BA18-579E-D4D7D785E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03" y="3706856"/>
            <a:ext cx="5070476" cy="31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47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247999"/>
            <a:ext cx="11150600" cy="1371600"/>
          </a:xfrm>
        </p:spPr>
        <p:txBody>
          <a:bodyPr/>
          <a:lstStyle/>
          <a:p>
            <a:r>
              <a:rPr lang="en-US" dirty="0"/>
              <a:t>residuals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717445"/>
            <a:ext cx="10922001" cy="5733690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Now we see the relationship we expect: price increases with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29D653-6F28-9D75-1E3D-D6FC99BE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95679"/>
            <a:ext cx="5605848" cy="3483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4658-96C8-BCDB-7794-0DE57734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595681"/>
            <a:ext cx="5605848" cy="348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72278-37B8-8119-65A3-412139E6A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99" y="1791586"/>
            <a:ext cx="7114059" cy="5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64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247999"/>
            <a:ext cx="11150600" cy="1371600"/>
          </a:xfrm>
        </p:spPr>
        <p:txBody>
          <a:bodyPr/>
          <a:lstStyle/>
          <a:p>
            <a:r>
              <a:rPr lang="en-US" dirty="0"/>
              <a:t>a more complicated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717445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Continue to build our model, making the observed effects explicit:</a:t>
            </a:r>
          </a:p>
          <a:p>
            <a:endParaRPr lang="en-US" dirty="0"/>
          </a:p>
          <a:p>
            <a:r>
              <a:rPr lang="en-US" dirty="0"/>
              <a:t>This model now includes 4 predictors, so it’s harder to visualize</a:t>
            </a:r>
          </a:p>
          <a:p>
            <a:r>
              <a:rPr lang="en-US" dirty="0"/>
              <a:t>Since there are no interaction terms, we can plot them individually in 4 plots</a:t>
            </a:r>
          </a:p>
          <a:p>
            <a:r>
              <a:rPr lang="en-US" dirty="0"/>
              <a:t>For example, we can plot the effect of “cut” with the other variables fixed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4ACE6-EDCD-D8EF-97E1-F9E5E710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42" y="4129558"/>
            <a:ext cx="63119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0A3C90-700A-5A65-C94F-A6DA1FE4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56" y="2350875"/>
            <a:ext cx="7321350" cy="2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5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247999"/>
            <a:ext cx="11150600" cy="1371600"/>
          </a:xfrm>
        </p:spPr>
        <p:txBody>
          <a:bodyPr/>
          <a:lstStyle/>
          <a:p>
            <a:r>
              <a:rPr lang="en-US" dirty="0"/>
              <a:t>plotting effects in a more complicated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1717445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Now we can plot the effect of each variable separately: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effect of color, we used: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36D5D-8A20-62B7-4DFF-A39E1F1D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00" y="5645642"/>
            <a:ext cx="8743806" cy="118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DC82C-453C-5A13-6FEF-082435DB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2296818"/>
            <a:ext cx="4487600" cy="2794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A51C0-AB07-3EC3-E6AB-6165F847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00" y="2296818"/>
            <a:ext cx="4487600" cy="2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4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FDB7-DFE6-4D9E-DA21-1B903CB5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49656"/>
            <a:ext cx="9486900" cy="1371600"/>
          </a:xfrm>
        </p:spPr>
        <p:txBody>
          <a:bodyPr/>
          <a:lstStyle/>
          <a:p>
            <a:r>
              <a:rPr lang="en-US" dirty="0"/>
              <a:t>visualizing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5ACC-2C59-4D35-3A77-B34232FB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18646"/>
            <a:ext cx="9486901" cy="5280554"/>
          </a:xfrm>
        </p:spPr>
        <p:txBody>
          <a:bodyPr/>
          <a:lstStyle/>
          <a:p>
            <a:r>
              <a:rPr lang="en-US" dirty="0"/>
              <a:t>Tendency of the values of a variable to change across measurements</a:t>
            </a:r>
          </a:p>
          <a:p>
            <a:r>
              <a:rPr lang="en-US" dirty="0"/>
              <a:t>How can you visualize the distribution of a variable?</a:t>
            </a:r>
          </a:p>
          <a:p>
            <a:pPr lvl="1"/>
            <a:r>
              <a:rPr lang="en-US" dirty="0"/>
              <a:t>It depends on whether it is categorical (factor or character) or continuous</a:t>
            </a:r>
          </a:p>
          <a:p>
            <a:r>
              <a:rPr lang="en-US" dirty="0"/>
              <a:t>To examine the distribution of a categorical variable, use a bar chart: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2B96A-BD12-6C10-310D-A8A32BB6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844800"/>
            <a:ext cx="6784330" cy="288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161BE-4C75-7CC2-8E99-6F5E2D21D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3158214"/>
            <a:ext cx="5962650" cy="36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79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-567549"/>
            <a:ext cx="11150600" cy="1371600"/>
          </a:xfrm>
        </p:spPr>
        <p:txBody>
          <a:bodyPr/>
          <a:lstStyle/>
          <a:p>
            <a:r>
              <a:rPr lang="en-US" dirty="0"/>
              <a:t>residuals in a more complicated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999" y="901897"/>
            <a:ext cx="10922001" cy="5733690"/>
          </a:xfrm>
        </p:spPr>
        <p:txBody>
          <a:bodyPr>
            <a:noAutofit/>
          </a:bodyPr>
          <a:lstStyle/>
          <a:p>
            <a:r>
              <a:rPr lang="en-US" dirty="0"/>
              <a:t>Finally, we look at the residuals vs. carat in the model with 4 predictors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see no obvious trend in the residuals</a:t>
            </a:r>
          </a:p>
          <a:p>
            <a:pPr lvl="1"/>
            <a:r>
              <a:rPr lang="en-US" dirty="0"/>
              <a:t>However, some diamonds have quite large residuals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BA112-7300-4E6A-322E-AE19FD3C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99" y="2247921"/>
            <a:ext cx="5637801" cy="3510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CDCBF-8895-5331-26DE-EFFB5C51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99" y="1358554"/>
            <a:ext cx="7601588" cy="7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FDB7-DFE6-4D9E-DA21-1B903CB5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98856"/>
            <a:ext cx="9779000" cy="1371600"/>
          </a:xfrm>
        </p:spPr>
        <p:txBody>
          <a:bodyPr/>
          <a:lstStyle/>
          <a:p>
            <a:r>
              <a:rPr lang="en-US" dirty="0"/>
              <a:t>variation of a continuous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5ACC-2C59-4D35-3A77-B34232FB4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9446"/>
            <a:ext cx="9486901" cy="5280554"/>
          </a:xfrm>
        </p:spPr>
        <p:txBody>
          <a:bodyPr/>
          <a:lstStyle/>
          <a:p>
            <a:r>
              <a:rPr lang="en-US" dirty="0"/>
              <a:t>To examine the distribution of a continuous variable, use a histogram: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3428A-B457-C091-94AD-AC999AFA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98" y="2275814"/>
            <a:ext cx="5968403" cy="3703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ACD4C-CEE0-CDCF-AEE4-C3B927DF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49" y="1515872"/>
            <a:ext cx="7064639" cy="563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5BBAE-762A-4CEC-2CD2-D446EDBD3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49" y="6153737"/>
            <a:ext cx="4843864" cy="5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6EF5-2273-7ACE-7AF8-DF1DB82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-542544"/>
            <a:ext cx="11023600" cy="1371600"/>
          </a:xfrm>
        </p:spPr>
        <p:txBody>
          <a:bodyPr/>
          <a:lstStyle/>
          <a:p>
            <a:r>
              <a:rPr lang="en-US" dirty="0"/>
              <a:t>changing the resolution of a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B3404-08D7-D0BA-CAE0-832028F7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025759"/>
            <a:ext cx="9486901" cy="3918098"/>
          </a:xfrm>
        </p:spPr>
        <p:txBody>
          <a:bodyPr/>
          <a:lstStyle/>
          <a:p>
            <a:r>
              <a:rPr lang="en-US" dirty="0"/>
              <a:t>Set the width of the intervals with the </a:t>
            </a:r>
            <a:r>
              <a:rPr lang="en-US" dirty="0" err="1"/>
              <a:t>binwidth</a:t>
            </a:r>
            <a:r>
              <a:rPr lang="en-US" dirty="0"/>
              <a:t> argument</a:t>
            </a:r>
          </a:p>
          <a:p>
            <a:r>
              <a:rPr lang="en-US" dirty="0"/>
              <a:t>We can also zoom in to focus on smaller diamonds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188EE-CF91-0DF6-840A-9071C5EC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974850"/>
            <a:ext cx="6248280" cy="76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305B4-B231-72A3-55C8-6D71AD10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2794000"/>
            <a:ext cx="6305550" cy="39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5385-7FED-4C01-AD34-712EF35A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500888"/>
            <a:ext cx="9486900" cy="1371600"/>
          </a:xfrm>
        </p:spPr>
        <p:txBody>
          <a:bodyPr/>
          <a:lstStyle/>
          <a:p>
            <a:r>
              <a:rPr lang="en-US" dirty="0"/>
              <a:t>identifying typical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34A01-D2D1-123B-F29E-6BF1371C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67415"/>
            <a:ext cx="9486901" cy="3762650"/>
          </a:xfrm>
        </p:spPr>
        <p:txBody>
          <a:bodyPr/>
          <a:lstStyle/>
          <a:p>
            <a:r>
              <a:rPr lang="en-US" dirty="0"/>
              <a:t>Look for anything unexpected:</a:t>
            </a:r>
          </a:p>
          <a:p>
            <a:pPr lvl="1"/>
            <a:r>
              <a:rPr lang="en-US" dirty="0"/>
              <a:t>Which values are the most common? Why?</a:t>
            </a:r>
          </a:p>
          <a:p>
            <a:pPr lvl="1"/>
            <a:r>
              <a:rPr lang="en-US" dirty="0"/>
              <a:t>Which values are rare? Why? Does that match your expectations?</a:t>
            </a:r>
          </a:p>
          <a:p>
            <a:pPr lvl="1"/>
            <a:r>
              <a:rPr lang="en-US" dirty="0"/>
              <a:t>Can you see any unusual patterns? What might explain them?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85A35-E52A-8513-2EC3-555BF0AF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3370320"/>
            <a:ext cx="5562600" cy="348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EE7DB-06F1-9A8E-B792-9DA598F6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633720"/>
            <a:ext cx="5562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6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94792"/>
            <a:ext cx="9486900" cy="1371600"/>
          </a:xfrm>
        </p:spPr>
        <p:txBody>
          <a:bodyPr/>
          <a:lstStyle/>
          <a:p>
            <a:r>
              <a:rPr lang="en-US" dirty="0"/>
              <a:t>Identifying unusual values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073510"/>
            <a:ext cx="9486901" cy="4603897"/>
          </a:xfrm>
        </p:spPr>
        <p:txBody>
          <a:bodyPr/>
          <a:lstStyle/>
          <a:p>
            <a:r>
              <a:rPr lang="en-US" dirty="0"/>
              <a:t>Outliers are unusual observations, points that don’t seem to fit the pattern</a:t>
            </a:r>
          </a:p>
          <a:p>
            <a:r>
              <a:rPr lang="en-US" dirty="0"/>
              <a:t>Sometimes outliers are entry errors; other times, they can be interesting</a:t>
            </a:r>
          </a:p>
          <a:p>
            <a:r>
              <a:rPr lang="en-US" dirty="0"/>
              <a:t>Outliers are sometimes difficult to see in a histogram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E9C8A7-9077-A6C5-2CB8-329446EB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514599"/>
            <a:ext cx="7865532" cy="767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65829-14FD-9DFD-3B1B-C9EEFD9C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3307369"/>
            <a:ext cx="5689600" cy="355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AD5166-7EA9-E5F0-E5AC-881F785E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39192"/>
            <a:ext cx="9486900" cy="1371600"/>
          </a:xfrm>
        </p:spPr>
        <p:txBody>
          <a:bodyPr/>
          <a:lstStyle/>
          <a:p>
            <a:r>
              <a:rPr lang="en-US" dirty="0"/>
              <a:t>identifying outliers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C2937-1F68-4276-5815-2E1C5002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327510"/>
            <a:ext cx="9486901" cy="5835290"/>
          </a:xfrm>
        </p:spPr>
        <p:txBody>
          <a:bodyPr/>
          <a:lstStyle/>
          <a:p>
            <a:r>
              <a:rPr lang="en-US" dirty="0"/>
              <a:t>Now that we have seen the unusual values, we can try to understand them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y variable measures on of the three dimensions in mm</a:t>
            </a:r>
          </a:p>
          <a:p>
            <a:r>
              <a:rPr lang="en-US" dirty="0">
                <a:sym typeface="Wingdings" pitchFamily="2" charset="2"/>
              </a:rPr>
              <a:t>Therefore, there must be entry errors!</a:t>
            </a:r>
          </a:p>
          <a:p>
            <a:r>
              <a:rPr lang="en-US" dirty="0">
                <a:sym typeface="Wingdings" pitchFamily="2" charset="2"/>
              </a:rPr>
              <a:t>It’s good practice to repeat your analysis with and without the outliers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85B5-89B9-CB31-7C41-3BE317F7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790508"/>
            <a:ext cx="3562350" cy="34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694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7599</TotalTime>
  <Words>1588</Words>
  <Application>Microsoft Macintosh PowerPoint</Application>
  <PresentationFormat>Widescreen</PresentationFormat>
  <Paragraphs>247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Cambria Math</vt:lpstr>
      <vt:lpstr>Gill Sans MT</vt:lpstr>
      <vt:lpstr>Goudy Old Style</vt:lpstr>
      <vt:lpstr>ClassicFrameVTI</vt:lpstr>
      <vt:lpstr>Exploratory data analysis</vt:lpstr>
      <vt:lpstr>what is exploratory data analysis (EDA)?</vt:lpstr>
      <vt:lpstr>ask many questions</vt:lpstr>
      <vt:lpstr>visualizing variation</vt:lpstr>
      <vt:lpstr>variation of a continuous variable</vt:lpstr>
      <vt:lpstr>changing the resolution of a histogram</vt:lpstr>
      <vt:lpstr>identifying typical values</vt:lpstr>
      <vt:lpstr>Identifying unusual values</vt:lpstr>
      <vt:lpstr>identifying outliers</vt:lpstr>
      <vt:lpstr>adding missing values</vt:lpstr>
      <vt:lpstr>understanding missing values</vt:lpstr>
      <vt:lpstr>covariation</vt:lpstr>
      <vt:lpstr>boxplots</vt:lpstr>
      <vt:lpstr>a categorical and a continuous variable</vt:lpstr>
      <vt:lpstr>two categorical variables</vt:lpstr>
      <vt:lpstr>two categorical variables</vt:lpstr>
      <vt:lpstr>understanding patterns</vt:lpstr>
      <vt:lpstr>model basics</vt:lpstr>
      <vt:lpstr>introduction to models</vt:lpstr>
      <vt:lpstr>defining a family of models</vt:lpstr>
      <vt:lpstr>fitting linear models</vt:lpstr>
      <vt:lpstr>making predictions</vt:lpstr>
      <vt:lpstr>visualizing the predictions</vt:lpstr>
      <vt:lpstr>visualizing the residuals</vt:lpstr>
      <vt:lpstr>formulas with interactions</vt:lpstr>
      <vt:lpstr>models with interactions</vt:lpstr>
      <vt:lpstr>residuals with interactions</vt:lpstr>
      <vt:lpstr>other model families</vt:lpstr>
      <vt:lpstr>model building</vt:lpstr>
      <vt:lpstr>using models to understand data</vt:lpstr>
      <vt:lpstr>the diamond dataset</vt:lpstr>
      <vt:lpstr>the diamond dataset</vt:lpstr>
      <vt:lpstr>Patterns and models</vt:lpstr>
      <vt:lpstr>residuals</vt:lpstr>
      <vt:lpstr>using residuals</vt:lpstr>
      <vt:lpstr>price and carat</vt:lpstr>
      <vt:lpstr>residuals</vt:lpstr>
      <vt:lpstr>a more complicated model</vt:lpstr>
      <vt:lpstr>plotting effects in a more complicated model</vt:lpstr>
      <vt:lpstr>residuals in a more complicated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Erin McConnell</dc:creator>
  <cp:lastModifiedBy>Erin McConnell</cp:lastModifiedBy>
  <cp:revision>22</cp:revision>
  <dcterms:created xsi:type="dcterms:W3CDTF">2023-03-08T19:48:17Z</dcterms:created>
  <dcterms:modified xsi:type="dcterms:W3CDTF">2023-05-11T03:24:59Z</dcterms:modified>
</cp:coreProperties>
</file>